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7772400" cx="100584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Helvetica Neue"/>
      <p:regular r:id="rId25"/>
      <p:bold r:id="rId26"/>
      <p:italic r:id="rId27"/>
      <p:boldItalic r:id="rId28"/>
    </p:embeddedFont>
    <p:embeddedFont>
      <p:font typeface="Comfortaa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omfortaa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Comfortaa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10b1653ad_0_103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10b1653ad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663b2a6ce_1_52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663b2a6ce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663b2a6ce_1_58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663b2a6ce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10b928156_1_0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10b92815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10b1653ad_0_0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10b1653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as a child 6-7 language immersion program at local community college, 2 weeks long, didn’t like it, didn’t learn much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10b928156_3_0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10b92815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learning was driven by external motivations;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need for accurate feedback;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need for context to make learning meaningful;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10b928156_3_5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10b928156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Insights: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Learning was driven by external motivations;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need for practice;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Prior knowledge of English helps learn Spanish;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6672ab8c8_0_0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6672ab8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10b1653ad_0_108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10b1653ad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663b2a6ce_1_8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663b2a6c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663b2a6ce_1_15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663b2a6c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663b2a6ce_1_21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663b2a6ce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663b2a6ce_1_27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663b2a6ce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663b2a6ce_1_34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663b2a6ce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663b2a6ce_1_40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663b2a6c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663b2a6ce_1_46:notes"/>
          <p:cNvSpPr/>
          <p:nvPr>
            <p:ph idx="2" type="sldImg"/>
          </p:nvPr>
        </p:nvSpPr>
        <p:spPr>
          <a:xfrm>
            <a:off x="121054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663b2a6ce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42879" y="1125136"/>
            <a:ext cx="9372600" cy="3101700"/>
          </a:xfrm>
          <a:prstGeom prst="rect">
            <a:avLst/>
          </a:prstGeom>
        </p:spPr>
        <p:txBody>
          <a:bodyPr anchorCtr="0" anchor="b" bIns="113100" lIns="113100" spcFirstLastPara="1" rIns="113100" wrap="square" tIns="113100"/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42870" y="4282678"/>
            <a:ext cx="9372600" cy="11976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42870" y="1671478"/>
            <a:ext cx="9372600" cy="2967000"/>
          </a:xfrm>
          <a:prstGeom prst="rect">
            <a:avLst/>
          </a:prstGeom>
        </p:spPr>
        <p:txBody>
          <a:bodyPr anchorCtr="0" anchor="b" bIns="113100" lIns="113100" spcFirstLastPara="1" rIns="113100" wrap="square" tIns="113100"/>
          <a:lstStyle>
            <a:lvl1pPr lvl="0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42870" y="4763362"/>
            <a:ext cx="9372600" cy="19656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indent="-368300" lvl="0" marL="4572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36550" lvl="1" marL="914400" algn="ctr">
              <a:spcBef>
                <a:spcPts val="2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algn="ctr">
              <a:spcBef>
                <a:spcPts val="2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algn="ctr">
              <a:spcBef>
                <a:spcPts val="2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algn="ctr">
              <a:spcBef>
                <a:spcPts val="2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algn="ctr">
              <a:spcBef>
                <a:spcPts val="2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algn="ctr">
              <a:spcBef>
                <a:spcPts val="2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algn="ctr">
              <a:spcBef>
                <a:spcPts val="2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algn="ctr">
              <a:spcBef>
                <a:spcPts val="2000"/>
              </a:spcBef>
              <a:spcAft>
                <a:spcPts val="2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42870" y="3250173"/>
            <a:ext cx="9372600" cy="12720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/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42870" y="1741518"/>
            <a:ext cx="9372600" cy="51627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36550" lvl="1" marL="914400">
              <a:spcBef>
                <a:spcPts val="2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2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2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2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2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2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2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2000"/>
              </a:spcBef>
              <a:spcAft>
                <a:spcPts val="2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42870" y="1741518"/>
            <a:ext cx="4399800" cy="51627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23850" lvl="1" marL="9144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315640" y="1741518"/>
            <a:ext cx="4399800" cy="51627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23850" lvl="1" marL="9144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42870" y="839573"/>
            <a:ext cx="3088800" cy="1141800"/>
          </a:xfrm>
          <a:prstGeom prst="rect">
            <a:avLst/>
          </a:prstGeom>
        </p:spPr>
        <p:txBody>
          <a:bodyPr anchorCtr="0" anchor="b" bIns="113100" lIns="113100" spcFirstLastPara="1" rIns="113100" wrap="square" tIns="11310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42870" y="2099840"/>
            <a:ext cx="3088800" cy="4804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23850" lvl="1" marL="9144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39275" y="680227"/>
            <a:ext cx="7004700" cy="61818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/>
          <a:lstStyle>
            <a:lvl1pPr lvl="0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1pPr>
            <a:lvl2pPr lvl="1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2pPr>
            <a:lvl3pPr lvl="2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3pPr>
            <a:lvl4pPr lvl="3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4pPr>
            <a:lvl5pPr lvl="4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5pPr>
            <a:lvl6pPr lvl="5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6pPr>
            <a:lvl7pPr lvl="6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7pPr>
            <a:lvl8pPr lvl="7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8pPr>
            <a:lvl9pPr lvl="8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029200" y="-189"/>
            <a:ext cx="5029200" cy="777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92050" y="1863464"/>
            <a:ext cx="4449600" cy="2239800"/>
          </a:xfrm>
          <a:prstGeom prst="rect">
            <a:avLst/>
          </a:prstGeom>
        </p:spPr>
        <p:txBody>
          <a:bodyPr anchorCtr="0" anchor="b" bIns="113100" lIns="113100" spcFirstLastPara="1" rIns="113100" wrap="square" tIns="11310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92050" y="4235758"/>
            <a:ext cx="4449600" cy="18663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433450" y="1094158"/>
            <a:ext cx="4220700" cy="55836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/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36550" lvl="1" marL="914400">
              <a:spcBef>
                <a:spcPts val="2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2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2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2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2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2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2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2000"/>
              </a:spcBef>
              <a:spcAft>
                <a:spcPts val="2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42870" y="6392869"/>
            <a:ext cx="6598800" cy="9144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13100" lIns="113100" spcFirstLastPara="1" rIns="113100" wrap="square" tIns="1131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42870" y="1741518"/>
            <a:ext cx="9372600" cy="51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13100" lIns="113100" spcFirstLastPara="1" rIns="113100" wrap="square" tIns="113100"/>
          <a:lstStyle>
            <a:lvl1pPr indent="-3683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 sz="2200">
                <a:solidFill>
                  <a:schemeClr val="dk2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700"/>
              <a:buChar char="○"/>
              <a:defRPr sz="1700">
                <a:solidFill>
                  <a:schemeClr val="dk2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700"/>
              <a:buChar char="■"/>
              <a:defRPr sz="1700">
                <a:solidFill>
                  <a:schemeClr val="dk2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  <a:defRPr sz="1700">
                <a:solidFill>
                  <a:schemeClr val="dk2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700"/>
              <a:buChar char="○"/>
              <a:defRPr sz="1700">
                <a:solidFill>
                  <a:schemeClr val="dk2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700"/>
              <a:buChar char="■"/>
              <a:defRPr sz="1700">
                <a:solidFill>
                  <a:schemeClr val="dk2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  <a:defRPr sz="1700">
                <a:solidFill>
                  <a:schemeClr val="dk2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700"/>
              <a:buChar char="○"/>
              <a:defRPr sz="1700">
                <a:solidFill>
                  <a:schemeClr val="dk2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chemeClr val="dk2"/>
              </a:buClr>
              <a:buSzPts val="1700"/>
              <a:buChar char="■"/>
              <a:defRPr sz="1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3100" lIns="113100" spcFirstLastPara="1" rIns="113100" wrap="square" tIns="11310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</a:defRPr>
            </a:lvl1pPr>
            <a:lvl2pPr lvl="1" algn="r">
              <a:buNone/>
              <a:defRPr sz="1200">
                <a:solidFill>
                  <a:schemeClr val="dk2"/>
                </a:solidFill>
              </a:defRPr>
            </a:lvl2pPr>
            <a:lvl3pPr lvl="2" algn="r">
              <a:buNone/>
              <a:defRPr sz="1200">
                <a:solidFill>
                  <a:schemeClr val="dk2"/>
                </a:solidFill>
              </a:defRPr>
            </a:lvl3pPr>
            <a:lvl4pPr lvl="3" algn="r">
              <a:buNone/>
              <a:defRPr sz="1200">
                <a:solidFill>
                  <a:schemeClr val="dk2"/>
                </a:solidFill>
              </a:defRPr>
            </a:lvl4pPr>
            <a:lvl5pPr lvl="4" algn="r">
              <a:buNone/>
              <a:defRPr sz="1200">
                <a:solidFill>
                  <a:schemeClr val="dk2"/>
                </a:solidFill>
              </a:defRPr>
            </a:lvl5pPr>
            <a:lvl6pPr lvl="5" algn="r">
              <a:buNone/>
              <a:defRPr sz="1200">
                <a:solidFill>
                  <a:schemeClr val="dk2"/>
                </a:solidFill>
              </a:defRPr>
            </a:lvl6pPr>
            <a:lvl7pPr lvl="6" algn="r">
              <a:buNone/>
              <a:defRPr sz="1200">
                <a:solidFill>
                  <a:schemeClr val="dk2"/>
                </a:solidFill>
              </a:defRPr>
            </a:lvl7pPr>
            <a:lvl8pPr lvl="7" algn="r">
              <a:buNone/>
              <a:defRPr sz="1200">
                <a:solidFill>
                  <a:schemeClr val="dk2"/>
                </a:solidFill>
              </a:defRPr>
            </a:lvl8pPr>
            <a:lvl9pPr lvl="8" algn="r">
              <a:buNone/>
              <a:defRPr sz="12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42879" y="1125136"/>
            <a:ext cx="9372600" cy="3101700"/>
          </a:xfrm>
          <a:prstGeom prst="rect">
            <a:avLst/>
          </a:prstGeom>
        </p:spPr>
        <p:txBody>
          <a:bodyPr anchorCtr="0" anchor="b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Language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Learning x Needfinding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42870" y="4282678"/>
            <a:ext cx="9372600" cy="11976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Grand Challenges - Team 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D9D9D9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works</a:t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9100" y="0"/>
            <a:ext cx="5829297" cy="7772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D9D9D9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42895" y="485507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Class/Teaching</a:t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3">
            <a:alphaModFix/>
          </a:blip>
          <a:srcRect b="8356" l="0" r="0" t="14051"/>
          <a:stretch/>
        </p:blipFill>
        <p:spPr>
          <a:xfrm>
            <a:off x="1905425" y="1420999"/>
            <a:ext cx="5829297" cy="603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/>
          <p:nvPr/>
        </p:nvSpPr>
        <p:spPr>
          <a:xfrm flipH="1">
            <a:off x="88600" y="6836625"/>
            <a:ext cx="9803100" cy="842100"/>
          </a:xfrm>
          <a:prstGeom prst="roundRect">
            <a:avLst>
              <a:gd fmla="val 16667" name="adj"/>
            </a:avLst>
          </a:prstGeom>
          <a:solidFill>
            <a:srgbClr val="FFFFFF">
              <a:alpha val="7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4"/>
          <p:cNvSpPr/>
          <p:nvPr/>
        </p:nvSpPr>
        <p:spPr>
          <a:xfrm flipH="1">
            <a:off x="88600" y="6002875"/>
            <a:ext cx="9803100" cy="629400"/>
          </a:xfrm>
          <a:prstGeom prst="roundRect">
            <a:avLst>
              <a:gd fmla="val 16667" name="adj"/>
            </a:avLst>
          </a:prstGeom>
          <a:solidFill>
            <a:srgbClr val="FFFFFF">
              <a:alpha val="7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dddd</a:t>
            </a:r>
            <a:endParaRPr/>
          </a:p>
        </p:txBody>
      </p:sp>
      <p:sp>
        <p:nvSpPr>
          <p:cNvPr id="124" name="Google Shape;124;p24"/>
          <p:cNvSpPr/>
          <p:nvPr/>
        </p:nvSpPr>
        <p:spPr>
          <a:xfrm flipH="1">
            <a:off x="88601" y="5245325"/>
            <a:ext cx="9803100" cy="629400"/>
          </a:xfrm>
          <a:prstGeom prst="roundRect">
            <a:avLst>
              <a:gd fmla="val 16667" name="adj"/>
            </a:avLst>
          </a:prstGeom>
          <a:solidFill>
            <a:srgbClr val="FFFFFF">
              <a:alpha val="7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4"/>
          <p:cNvSpPr/>
          <p:nvPr/>
        </p:nvSpPr>
        <p:spPr>
          <a:xfrm flipH="1">
            <a:off x="88600" y="4480300"/>
            <a:ext cx="9803100" cy="629400"/>
          </a:xfrm>
          <a:prstGeom prst="roundRect">
            <a:avLst>
              <a:gd fmla="val 16667" name="adj"/>
            </a:avLst>
          </a:prstGeom>
          <a:solidFill>
            <a:srgbClr val="FFFFFF">
              <a:alpha val="7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4"/>
          <p:cNvSpPr/>
          <p:nvPr/>
        </p:nvSpPr>
        <p:spPr>
          <a:xfrm flipH="1">
            <a:off x="88600" y="3738500"/>
            <a:ext cx="9803100" cy="629400"/>
          </a:xfrm>
          <a:prstGeom prst="roundRect">
            <a:avLst>
              <a:gd fmla="val 16667" name="adj"/>
            </a:avLst>
          </a:prstGeom>
          <a:solidFill>
            <a:srgbClr val="FFFFFF">
              <a:alpha val="7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4"/>
          <p:cNvSpPr/>
          <p:nvPr/>
        </p:nvSpPr>
        <p:spPr>
          <a:xfrm rot="796000">
            <a:off x="92148" y="5245089"/>
            <a:ext cx="715084" cy="590286"/>
          </a:xfrm>
          <a:prstGeom prst="cloudCallout">
            <a:avLst>
              <a:gd fmla="val -20833" name="adj1"/>
              <a:gd fmla="val 62500" name="adj2"/>
            </a:avLst>
          </a:prstGeom>
          <a:solidFill>
            <a:srgbClr val="1695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4"/>
          <p:cNvSpPr/>
          <p:nvPr/>
        </p:nvSpPr>
        <p:spPr>
          <a:xfrm>
            <a:off x="0" y="-59550"/>
            <a:ext cx="10058400" cy="629400"/>
          </a:xfrm>
          <a:prstGeom prst="rect">
            <a:avLst/>
          </a:prstGeom>
          <a:solidFill>
            <a:srgbClr val="1695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/>
        </p:nvSpPr>
        <p:spPr>
          <a:xfrm>
            <a:off x="2183400" y="730425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0-7 years</a:t>
            </a:r>
            <a:endParaRPr/>
          </a:p>
        </p:txBody>
      </p:sp>
      <p:sp>
        <p:nvSpPr>
          <p:cNvPr id="130" name="Google Shape;130;p24"/>
          <p:cNvSpPr txBox="1"/>
          <p:nvPr/>
        </p:nvSpPr>
        <p:spPr>
          <a:xfrm>
            <a:off x="4151488" y="730425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7-14 years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1" name="Google Shape;131;p24"/>
          <p:cNvSpPr txBox="1"/>
          <p:nvPr/>
        </p:nvSpPr>
        <p:spPr>
          <a:xfrm>
            <a:off x="6321738" y="814800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14-20 years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2" name="Google Shape;132;p24"/>
          <p:cNvSpPr txBox="1"/>
          <p:nvPr/>
        </p:nvSpPr>
        <p:spPr>
          <a:xfrm>
            <a:off x="8604388" y="814800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20+ years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836850" y="16650"/>
            <a:ext cx="83847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Anna’s Language Learning Journey  </a:t>
            </a:r>
            <a:endParaRPr sz="24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4" name="Google Shape;134;p24"/>
          <p:cNvSpPr txBox="1"/>
          <p:nvPr/>
        </p:nvSpPr>
        <p:spPr>
          <a:xfrm>
            <a:off x="415200" y="1942800"/>
            <a:ext cx="10137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Spanish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5" name="Google Shape;135;p24"/>
          <p:cNvSpPr txBox="1"/>
          <p:nvPr/>
        </p:nvSpPr>
        <p:spPr>
          <a:xfrm>
            <a:off x="415200" y="2473663"/>
            <a:ext cx="10137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French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6" name="Google Shape;136;p24"/>
          <p:cNvSpPr/>
          <p:nvPr/>
        </p:nvSpPr>
        <p:spPr>
          <a:xfrm>
            <a:off x="1407750" y="2301616"/>
            <a:ext cx="8254625" cy="910450"/>
          </a:xfrm>
          <a:custGeom>
            <a:rect b="b" l="l" r="r" t="t"/>
            <a:pathLst>
              <a:path extrusionOk="0" h="36418" w="330185">
                <a:moveTo>
                  <a:pt x="0" y="36418"/>
                </a:moveTo>
                <a:cubicBezTo>
                  <a:pt x="3066" y="35507"/>
                  <a:pt x="11602" y="36261"/>
                  <a:pt x="18395" y="30951"/>
                </a:cubicBezTo>
                <a:cubicBezTo>
                  <a:pt x="25189" y="25641"/>
                  <a:pt x="30696" y="9703"/>
                  <a:pt x="40761" y="4559"/>
                </a:cubicBezTo>
                <a:cubicBezTo>
                  <a:pt x="50826" y="-585"/>
                  <a:pt x="68570" y="532"/>
                  <a:pt x="78784" y="85"/>
                </a:cubicBezTo>
                <a:cubicBezTo>
                  <a:pt x="88998" y="-362"/>
                  <a:pt x="95485" y="1055"/>
                  <a:pt x="102046" y="1875"/>
                </a:cubicBezTo>
                <a:cubicBezTo>
                  <a:pt x="108607" y="2695"/>
                  <a:pt x="112782" y="4261"/>
                  <a:pt x="118150" y="5006"/>
                </a:cubicBezTo>
                <a:cubicBezTo>
                  <a:pt x="123518" y="5752"/>
                  <a:pt x="128513" y="5826"/>
                  <a:pt x="134254" y="6348"/>
                </a:cubicBezTo>
                <a:cubicBezTo>
                  <a:pt x="139995" y="6870"/>
                  <a:pt x="146704" y="7615"/>
                  <a:pt x="152594" y="8137"/>
                </a:cubicBezTo>
                <a:cubicBezTo>
                  <a:pt x="158484" y="8659"/>
                  <a:pt x="164598" y="9181"/>
                  <a:pt x="169593" y="9479"/>
                </a:cubicBezTo>
                <a:cubicBezTo>
                  <a:pt x="174588" y="9777"/>
                  <a:pt x="177123" y="10076"/>
                  <a:pt x="182565" y="9927"/>
                </a:cubicBezTo>
                <a:cubicBezTo>
                  <a:pt x="188008" y="9778"/>
                  <a:pt x="195538" y="8212"/>
                  <a:pt x="202248" y="8585"/>
                </a:cubicBezTo>
                <a:cubicBezTo>
                  <a:pt x="208958" y="8958"/>
                  <a:pt x="212984" y="11343"/>
                  <a:pt x="222825" y="12163"/>
                </a:cubicBezTo>
                <a:cubicBezTo>
                  <a:pt x="232666" y="12983"/>
                  <a:pt x="245639" y="12759"/>
                  <a:pt x="261296" y="13505"/>
                </a:cubicBezTo>
                <a:cubicBezTo>
                  <a:pt x="276953" y="14251"/>
                  <a:pt x="305284" y="16115"/>
                  <a:pt x="316765" y="16637"/>
                </a:cubicBezTo>
                <a:cubicBezTo>
                  <a:pt x="328247" y="17159"/>
                  <a:pt x="327948" y="16637"/>
                  <a:pt x="330185" y="16637"/>
                </a:cubicBezTo>
              </a:path>
            </a:pathLst>
          </a:custGeom>
          <a:noFill/>
          <a:ln cap="flat" cmpd="sng" w="38100">
            <a:solidFill>
              <a:srgbClr val="1695D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7" name="Google Shape;137;p24"/>
          <p:cNvSpPr/>
          <p:nvPr/>
        </p:nvSpPr>
        <p:spPr>
          <a:xfrm>
            <a:off x="55800" y="2464500"/>
            <a:ext cx="396600" cy="4008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4"/>
          <p:cNvSpPr/>
          <p:nvPr/>
        </p:nvSpPr>
        <p:spPr>
          <a:xfrm>
            <a:off x="55788" y="1942775"/>
            <a:ext cx="396600" cy="4008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4"/>
          <p:cNvSpPr/>
          <p:nvPr/>
        </p:nvSpPr>
        <p:spPr>
          <a:xfrm>
            <a:off x="2449150" y="1263725"/>
            <a:ext cx="7156525" cy="1932400"/>
          </a:xfrm>
          <a:custGeom>
            <a:rect b="b" l="l" r="r" t="t"/>
            <a:pathLst>
              <a:path extrusionOk="0" h="77296" w="286261">
                <a:moveTo>
                  <a:pt x="0" y="77296"/>
                </a:moveTo>
                <a:cubicBezTo>
                  <a:pt x="1640" y="72465"/>
                  <a:pt x="5591" y="53216"/>
                  <a:pt x="9841" y="48311"/>
                </a:cubicBezTo>
                <a:cubicBezTo>
                  <a:pt x="14091" y="43406"/>
                  <a:pt x="15955" y="54127"/>
                  <a:pt x="25498" y="47864"/>
                </a:cubicBezTo>
                <a:cubicBezTo>
                  <a:pt x="35041" y="41602"/>
                  <a:pt x="46597" y="18490"/>
                  <a:pt x="67100" y="10736"/>
                </a:cubicBezTo>
                <a:cubicBezTo>
                  <a:pt x="87603" y="2982"/>
                  <a:pt x="127340" y="2908"/>
                  <a:pt x="148514" y="1342"/>
                </a:cubicBezTo>
                <a:cubicBezTo>
                  <a:pt x="169688" y="-224"/>
                  <a:pt x="182064" y="1342"/>
                  <a:pt x="194142" y="1342"/>
                </a:cubicBezTo>
                <a:cubicBezTo>
                  <a:pt x="206220" y="1342"/>
                  <a:pt x="212557" y="1491"/>
                  <a:pt x="220982" y="1342"/>
                </a:cubicBezTo>
                <a:cubicBezTo>
                  <a:pt x="229407" y="1193"/>
                  <a:pt x="237832" y="596"/>
                  <a:pt x="244691" y="447"/>
                </a:cubicBezTo>
                <a:cubicBezTo>
                  <a:pt x="251550" y="298"/>
                  <a:pt x="257887" y="522"/>
                  <a:pt x="262137" y="447"/>
                </a:cubicBezTo>
                <a:cubicBezTo>
                  <a:pt x="266387" y="373"/>
                  <a:pt x="266238" y="0"/>
                  <a:pt x="270189" y="0"/>
                </a:cubicBezTo>
                <a:cubicBezTo>
                  <a:pt x="274140" y="0"/>
                  <a:pt x="283981" y="447"/>
                  <a:pt x="285845" y="447"/>
                </a:cubicBezTo>
                <a:cubicBezTo>
                  <a:pt x="287709" y="447"/>
                  <a:pt x="282789" y="0"/>
                  <a:pt x="281372" y="0"/>
                </a:cubicBezTo>
                <a:cubicBezTo>
                  <a:pt x="279956" y="0"/>
                  <a:pt x="278017" y="373"/>
                  <a:pt x="277346" y="447"/>
                </a:cubicBezTo>
              </a:path>
            </a:pathLst>
          </a:cu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300" y="16650"/>
            <a:ext cx="493200" cy="45598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/>
          <p:nvPr/>
        </p:nvSpPr>
        <p:spPr>
          <a:xfrm>
            <a:off x="162300" y="6114150"/>
            <a:ext cx="674700" cy="4932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1695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2" name="Google Shape;142;p24"/>
          <p:cNvCxnSpPr/>
          <p:nvPr/>
        </p:nvCxnSpPr>
        <p:spPr>
          <a:xfrm flipH="1" rot="10800000">
            <a:off x="231300" y="3561588"/>
            <a:ext cx="9579300" cy="19800"/>
          </a:xfrm>
          <a:prstGeom prst="straightConnector1">
            <a:avLst/>
          </a:prstGeom>
          <a:noFill/>
          <a:ln cap="flat" cmpd="sng" w="9525">
            <a:solidFill>
              <a:srgbClr val="1E91C3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24"/>
          <p:cNvCxnSpPr/>
          <p:nvPr/>
        </p:nvCxnSpPr>
        <p:spPr>
          <a:xfrm>
            <a:off x="3456025" y="1216875"/>
            <a:ext cx="0" cy="5466600"/>
          </a:xfrm>
          <a:prstGeom prst="straightConnector1">
            <a:avLst/>
          </a:prstGeom>
          <a:noFill/>
          <a:ln cap="flat" cmpd="sng" w="9525">
            <a:solidFill>
              <a:srgbClr val="1E91C3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24"/>
          <p:cNvCxnSpPr/>
          <p:nvPr/>
        </p:nvCxnSpPr>
        <p:spPr>
          <a:xfrm>
            <a:off x="5769625" y="1216875"/>
            <a:ext cx="0" cy="5445300"/>
          </a:xfrm>
          <a:prstGeom prst="straightConnector1">
            <a:avLst/>
          </a:prstGeom>
          <a:noFill/>
          <a:ln cap="flat" cmpd="sng" w="9525">
            <a:solidFill>
              <a:srgbClr val="1E91C3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145" name="Google Shape;145;p24"/>
          <p:cNvSpPr txBox="1"/>
          <p:nvPr/>
        </p:nvSpPr>
        <p:spPr>
          <a:xfrm>
            <a:off x="251246" y="6147170"/>
            <a:ext cx="982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Say</a:t>
            </a:r>
            <a:r>
              <a:rPr lang="en"/>
              <a:t> </a:t>
            </a:r>
            <a:endParaRPr/>
          </a:p>
        </p:txBody>
      </p:sp>
      <p:sp>
        <p:nvSpPr>
          <p:cNvPr id="146" name="Google Shape;146;p24"/>
          <p:cNvSpPr/>
          <p:nvPr/>
        </p:nvSpPr>
        <p:spPr>
          <a:xfrm>
            <a:off x="98850" y="4514448"/>
            <a:ext cx="572100" cy="533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695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4"/>
          <p:cNvSpPr txBox="1"/>
          <p:nvPr/>
        </p:nvSpPr>
        <p:spPr>
          <a:xfrm>
            <a:off x="160225" y="4565850"/>
            <a:ext cx="982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Do</a:t>
            </a:r>
            <a:r>
              <a:rPr lang="en"/>
              <a:t> </a:t>
            </a:r>
            <a:endParaRPr/>
          </a:p>
        </p:txBody>
      </p:sp>
      <p:cxnSp>
        <p:nvCxnSpPr>
          <p:cNvPr id="148" name="Google Shape;148;p24"/>
          <p:cNvCxnSpPr/>
          <p:nvPr/>
        </p:nvCxnSpPr>
        <p:spPr>
          <a:xfrm>
            <a:off x="8480825" y="56850"/>
            <a:ext cx="0" cy="396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" name="Google Shape;149;p24"/>
          <p:cNvSpPr/>
          <p:nvPr/>
        </p:nvSpPr>
        <p:spPr>
          <a:xfrm>
            <a:off x="171000" y="3785447"/>
            <a:ext cx="498000" cy="537900"/>
          </a:xfrm>
          <a:prstGeom prst="heart">
            <a:avLst/>
          </a:prstGeom>
          <a:solidFill>
            <a:srgbClr val="1695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4"/>
          <p:cNvSpPr/>
          <p:nvPr/>
        </p:nvSpPr>
        <p:spPr>
          <a:xfrm>
            <a:off x="1329788" y="6904548"/>
            <a:ext cx="375246" cy="375246"/>
          </a:xfrm>
          <a:prstGeom prst="lightningBolt">
            <a:avLst/>
          </a:prstGeom>
          <a:solidFill>
            <a:srgbClr val="1695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4"/>
          <p:cNvSpPr txBox="1"/>
          <p:nvPr/>
        </p:nvSpPr>
        <p:spPr>
          <a:xfrm>
            <a:off x="124900" y="6888850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695D9"/>
                </a:solidFill>
                <a:latin typeface="Avenir"/>
                <a:ea typeface="Avenir"/>
                <a:cs typeface="Avenir"/>
                <a:sym typeface="Avenir"/>
              </a:rPr>
              <a:t>Key Insights</a:t>
            </a:r>
            <a:endParaRPr>
              <a:solidFill>
                <a:srgbClr val="1695D9"/>
              </a:solidFill>
            </a:endParaRPr>
          </a:p>
        </p:txBody>
      </p:sp>
      <p:cxnSp>
        <p:nvCxnSpPr>
          <p:cNvPr id="152" name="Google Shape;152;p24"/>
          <p:cNvCxnSpPr/>
          <p:nvPr/>
        </p:nvCxnSpPr>
        <p:spPr>
          <a:xfrm>
            <a:off x="7840850" y="1226113"/>
            <a:ext cx="0" cy="5445300"/>
          </a:xfrm>
          <a:prstGeom prst="straightConnector1">
            <a:avLst/>
          </a:prstGeom>
          <a:noFill/>
          <a:ln cap="flat" cmpd="sng" w="9525">
            <a:solidFill>
              <a:srgbClr val="1E91C3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153" name="Google Shape;153;p24"/>
          <p:cNvSpPr txBox="1"/>
          <p:nvPr/>
        </p:nvSpPr>
        <p:spPr>
          <a:xfrm>
            <a:off x="868813" y="6003125"/>
            <a:ext cx="24030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“I still remember not knowing how to write my name in English and feeling very frustrated.”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839850" y="5231097"/>
            <a:ext cx="24030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Do I really fit in?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811650" y="4407650"/>
            <a:ext cx="24030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Spoke Russian when at home with parents and English everywhere else</a:t>
            </a:r>
            <a:endParaRPr b="1"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6" name="Google Shape;156;p24"/>
          <p:cNvSpPr txBox="1"/>
          <p:nvPr/>
        </p:nvSpPr>
        <p:spPr>
          <a:xfrm>
            <a:off x="7816825" y="4540050"/>
            <a:ext cx="20892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Tries to only talk in Spanish to her boyfriend once a week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7" name="Google Shape;157;p24"/>
          <p:cNvSpPr txBox="1"/>
          <p:nvPr/>
        </p:nvSpPr>
        <p:spPr>
          <a:xfrm>
            <a:off x="3490450" y="5936725"/>
            <a:ext cx="20892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“The gap in my [Russian grammar] was so big, I didn’t know where to start”</a:t>
            </a:r>
            <a:endParaRPr b="1"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794100" y="3674625"/>
            <a:ext cx="26004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Nervous and shy getting adjusted to London (moved from Russia when she was 3)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9" name="Google Shape;159;p24"/>
          <p:cNvSpPr txBox="1"/>
          <p:nvPr/>
        </p:nvSpPr>
        <p:spPr>
          <a:xfrm>
            <a:off x="5803000" y="5934150"/>
            <a:ext cx="20892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“Classes were useful, but didn’t get me to the point of fluency”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0" name="Google Shape;160;p24"/>
          <p:cNvSpPr txBox="1"/>
          <p:nvPr/>
        </p:nvSpPr>
        <p:spPr>
          <a:xfrm>
            <a:off x="3435800" y="5210375"/>
            <a:ext cx="23136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Avenir"/>
                <a:ea typeface="Avenir"/>
                <a:cs typeface="Avenir"/>
                <a:sym typeface="Avenir"/>
              </a:rPr>
              <a:t>Very uncertain about her Russian despite doing very well on the national exam</a:t>
            </a:r>
            <a:endParaRPr b="1"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1" name="Google Shape;161;p24"/>
          <p:cNvSpPr txBox="1"/>
          <p:nvPr/>
        </p:nvSpPr>
        <p:spPr>
          <a:xfrm>
            <a:off x="3462075" y="3765330"/>
            <a:ext cx="23136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Spanish felt more exotic and appealing than French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2" name="Google Shape;162;p24"/>
          <p:cNvSpPr txBox="1"/>
          <p:nvPr/>
        </p:nvSpPr>
        <p:spPr>
          <a:xfrm>
            <a:off x="5781738" y="3784238"/>
            <a:ext cx="20892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Genuinely interested in the Spanish culture</a:t>
            </a:r>
            <a:endParaRPr b="1"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3" name="Google Shape;163;p24"/>
          <p:cNvSpPr txBox="1"/>
          <p:nvPr/>
        </p:nvSpPr>
        <p:spPr>
          <a:xfrm>
            <a:off x="7818725" y="5241600"/>
            <a:ext cx="22179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Avenir"/>
                <a:ea typeface="Avenir"/>
                <a:cs typeface="Avenir"/>
                <a:sym typeface="Avenir"/>
              </a:rPr>
              <a:t>People could mistake her as a native Spanish speaker</a:t>
            </a:r>
            <a:endParaRPr b="1"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7883075" y="3794175"/>
            <a:ext cx="20892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Uncomfortable when with Chileans because of their different way of speaking</a:t>
            </a:r>
            <a:endParaRPr sz="1200"/>
          </a:p>
        </p:txBody>
      </p:sp>
      <p:sp>
        <p:nvSpPr>
          <p:cNvPr id="165" name="Google Shape;165;p24"/>
          <p:cNvSpPr txBox="1"/>
          <p:nvPr/>
        </p:nvSpPr>
        <p:spPr>
          <a:xfrm>
            <a:off x="7854625" y="6107200"/>
            <a:ext cx="20892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“I don’t feel like my grandparents really know who I am”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5717650" y="5255375"/>
            <a:ext cx="1896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Avenir"/>
                <a:ea typeface="Avenir"/>
                <a:cs typeface="Avenir"/>
                <a:sym typeface="Avenir"/>
              </a:rPr>
              <a:t>Sometimes nervous about speaking Spanish</a:t>
            </a:r>
            <a:endParaRPr b="1"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7" name="Google Shape;167;p24"/>
          <p:cNvSpPr txBox="1"/>
          <p:nvPr/>
        </p:nvSpPr>
        <p:spPr>
          <a:xfrm>
            <a:off x="3456025" y="4442500"/>
            <a:ext cx="23136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Took Spanish and French classes in school</a:t>
            </a:r>
            <a:endParaRPr b="1"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8" name="Google Shape;168;p24"/>
          <p:cNvSpPr txBox="1"/>
          <p:nvPr/>
        </p:nvSpPr>
        <p:spPr>
          <a:xfrm>
            <a:off x="5725108" y="4433138"/>
            <a:ext cx="21573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Immersed herself in the Spanish culture to better engage with her boyfriend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392850" y="7149075"/>
            <a:ext cx="26004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695D9"/>
                </a:solidFill>
                <a:latin typeface="Avenir"/>
                <a:ea typeface="Avenir"/>
                <a:cs typeface="Avenir"/>
                <a:sym typeface="Avenir"/>
              </a:rPr>
              <a:t>The best classes were taught by native speakers</a:t>
            </a:r>
            <a:endParaRPr b="1">
              <a:solidFill>
                <a:srgbClr val="1695D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3510000" y="6912250"/>
            <a:ext cx="26745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695D9"/>
                </a:solidFill>
                <a:latin typeface="Avenir"/>
                <a:ea typeface="Avenir"/>
                <a:cs typeface="Avenir"/>
                <a:sym typeface="Avenir"/>
              </a:rPr>
              <a:t>True mastery of Spanish came from full immersion</a:t>
            </a:r>
            <a:endParaRPr b="1">
              <a:solidFill>
                <a:srgbClr val="1695D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6304225" y="6893100"/>
            <a:ext cx="36018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1695D9"/>
                </a:solidFill>
                <a:latin typeface="Avenir"/>
                <a:ea typeface="Avenir"/>
                <a:cs typeface="Avenir"/>
                <a:sym typeface="Avenir"/>
              </a:rPr>
              <a:t>Using a language in real world settings is very engaging</a:t>
            </a:r>
            <a:endParaRPr b="1">
              <a:solidFill>
                <a:srgbClr val="1695D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112804" y="5328862"/>
            <a:ext cx="6747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Think</a:t>
            </a:r>
            <a:r>
              <a:rPr lang="en"/>
              <a:t> </a:t>
            </a:r>
            <a:endParaRPr/>
          </a:p>
        </p:txBody>
      </p:sp>
      <p:sp>
        <p:nvSpPr>
          <p:cNvPr id="173" name="Google Shape;173;p24"/>
          <p:cNvSpPr txBox="1"/>
          <p:nvPr/>
        </p:nvSpPr>
        <p:spPr>
          <a:xfrm>
            <a:off x="164700" y="3840297"/>
            <a:ext cx="13266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Feel</a:t>
            </a:r>
            <a:endParaRPr/>
          </a:p>
        </p:txBody>
      </p:sp>
      <p:sp>
        <p:nvSpPr>
          <p:cNvPr id="174" name="Google Shape;174;p24"/>
          <p:cNvSpPr txBox="1"/>
          <p:nvPr/>
        </p:nvSpPr>
        <p:spPr>
          <a:xfrm>
            <a:off x="8604400" y="56843"/>
            <a:ext cx="15192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Successful learner</a:t>
            </a:r>
            <a:endParaRPr sz="12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415200" y="2976050"/>
            <a:ext cx="10137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Hindi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6" name="Google Shape;176;p24"/>
          <p:cNvSpPr/>
          <p:nvPr/>
        </p:nvSpPr>
        <p:spPr>
          <a:xfrm>
            <a:off x="55788" y="2976025"/>
            <a:ext cx="396600" cy="4008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 txBox="1"/>
          <p:nvPr/>
        </p:nvSpPr>
        <p:spPr>
          <a:xfrm>
            <a:off x="415200" y="942888"/>
            <a:ext cx="10137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Russian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415200" y="1473750"/>
            <a:ext cx="10137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English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9" name="Google Shape;179;p24"/>
          <p:cNvSpPr/>
          <p:nvPr/>
        </p:nvSpPr>
        <p:spPr>
          <a:xfrm>
            <a:off x="55800" y="1464588"/>
            <a:ext cx="396600" cy="4008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4"/>
          <p:cNvSpPr/>
          <p:nvPr/>
        </p:nvSpPr>
        <p:spPr>
          <a:xfrm>
            <a:off x="55788" y="942863"/>
            <a:ext cx="396600" cy="400800"/>
          </a:xfrm>
          <a:prstGeom prst="roundRect">
            <a:avLst>
              <a:gd fmla="val 16667" name="adj"/>
            </a:avLst>
          </a:prstGeom>
          <a:solidFill>
            <a:srgbClr val="1695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4"/>
          <p:cNvSpPr/>
          <p:nvPr/>
        </p:nvSpPr>
        <p:spPr>
          <a:xfrm>
            <a:off x="3781125" y="1397925"/>
            <a:ext cx="5825350" cy="1820250"/>
          </a:xfrm>
          <a:custGeom>
            <a:rect b="b" l="l" r="r" t="t"/>
            <a:pathLst>
              <a:path extrusionOk="0" h="72810" w="233014">
                <a:moveTo>
                  <a:pt x="0" y="72810"/>
                </a:moveTo>
                <a:cubicBezTo>
                  <a:pt x="2676" y="69920"/>
                  <a:pt x="10100" y="59850"/>
                  <a:pt x="16057" y="55469"/>
                </a:cubicBezTo>
                <a:cubicBezTo>
                  <a:pt x="22014" y="51088"/>
                  <a:pt x="26942" y="48088"/>
                  <a:pt x="35740" y="46522"/>
                </a:cubicBezTo>
                <a:cubicBezTo>
                  <a:pt x="44538" y="44956"/>
                  <a:pt x="58182" y="47044"/>
                  <a:pt x="68843" y="46075"/>
                </a:cubicBezTo>
                <a:cubicBezTo>
                  <a:pt x="79504" y="45106"/>
                  <a:pt x="92178" y="43838"/>
                  <a:pt x="99708" y="40707"/>
                </a:cubicBezTo>
                <a:cubicBezTo>
                  <a:pt x="107238" y="37576"/>
                  <a:pt x="109848" y="31313"/>
                  <a:pt x="114023" y="27287"/>
                </a:cubicBezTo>
                <a:cubicBezTo>
                  <a:pt x="118198" y="23261"/>
                  <a:pt x="120808" y="19011"/>
                  <a:pt x="124759" y="16551"/>
                </a:cubicBezTo>
                <a:cubicBezTo>
                  <a:pt x="128711" y="14091"/>
                  <a:pt x="133557" y="13420"/>
                  <a:pt x="137732" y="12525"/>
                </a:cubicBezTo>
                <a:cubicBezTo>
                  <a:pt x="141907" y="11630"/>
                  <a:pt x="145859" y="11556"/>
                  <a:pt x="149810" y="11183"/>
                </a:cubicBezTo>
                <a:cubicBezTo>
                  <a:pt x="153761" y="10810"/>
                  <a:pt x="157712" y="10661"/>
                  <a:pt x="161440" y="10288"/>
                </a:cubicBezTo>
                <a:cubicBezTo>
                  <a:pt x="165168" y="9915"/>
                  <a:pt x="165590" y="10083"/>
                  <a:pt x="172176" y="8946"/>
                </a:cubicBezTo>
                <a:cubicBezTo>
                  <a:pt x="178762" y="7809"/>
                  <a:pt x="193729" y="3535"/>
                  <a:pt x="200958" y="3468"/>
                </a:cubicBezTo>
                <a:cubicBezTo>
                  <a:pt x="208188" y="3401"/>
                  <a:pt x="211851" y="8438"/>
                  <a:pt x="215553" y="8544"/>
                </a:cubicBezTo>
                <a:cubicBezTo>
                  <a:pt x="219255" y="8650"/>
                  <a:pt x="220259" y="5526"/>
                  <a:pt x="223169" y="4102"/>
                </a:cubicBezTo>
                <a:cubicBezTo>
                  <a:pt x="226079" y="2678"/>
                  <a:pt x="231373" y="684"/>
                  <a:pt x="233014" y="0"/>
                </a:cubicBezTo>
              </a:path>
            </a:pathLst>
          </a:cu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2" name="Google Shape;182;p24"/>
          <p:cNvSpPr/>
          <p:nvPr/>
        </p:nvSpPr>
        <p:spPr>
          <a:xfrm>
            <a:off x="3781125" y="2337268"/>
            <a:ext cx="5892450" cy="867175"/>
          </a:xfrm>
          <a:custGeom>
            <a:rect b="b" l="l" r="r" t="t"/>
            <a:pathLst>
              <a:path extrusionOk="0" h="34687" w="235698">
                <a:moveTo>
                  <a:pt x="0" y="34687"/>
                </a:moveTo>
                <a:cubicBezTo>
                  <a:pt x="2676" y="31797"/>
                  <a:pt x="9951" y="21338"/>
                  <a:pt x="16057" y="17346"/>
                </a:cubicBezTo>
                <a:cubicBezTo>
                  <a:pt x="22163" y="13354"/>
                  <a:pt x="26495" y="11168"/>
                  <a:pt x="36635" y="10737"/>
                </a:cubicBezTo>
                <a:cubicBezTo>
                  <a:pt x="46775" y="10307"/>
                  <a:pt x="63997" y="13943"/>
                  <a:pt x="76895" y="14763"/>
                </a:cubicBezTo>
                <a:cubicBezTo>
                  <a:pt x="89793" y="15583"/>
                  <a:pt x="105598" y="17224"/>
                  <a:pt x="114023" y="15658"/>
                </a:cubicBezTo>
                <a:cubicBezTo>
                  <a:pt x="122448" y="14092"/>
                  <a:pt x="122672" y="7979"/>
                  <a:pt x="127443" y="5369"/>
                </a:cubicBezTo>
                <a:cubicBezTo>
                  <a:pt x="132215" y="2760"/>
                  <a:pt x="137955" y="76"/>
                  <a:pt x="142652" y="1"/>
                </a:cubicBezTo>
                <a:cubicBezTo>
                  <a:pt x="147349" y="-73"/>
                  <a:pt x="151226" y="3133"/>
                  <a:pt x="155625" y="4922"/>
                </a:cubicBezTo>
                <a:cubicBezTo>
                  <a:pt x="160024" y="6711"/>
                  <a:pt x="165094" y="9097"/>
                  <a:pt x="169045" y="10737"/>
                </a:cubicBezTo>
                <a:cubicBezTo>
                  <a:pt x="172997" y="12377"/>
                  <a:pt x="176203" y="13719"/>
                  <a:pt x="179334" y="14763"/>
                </a:cubicBezTo>
                <a:cubicBezTo>
                  <a:pt x="182465" y="15807"/>
                  <a:pt x="184180" y="16478"/>
                  <a:pt x="187833" y="17000"/>
                </a:cubicBezTo>
                <a:cubicBezTo>
                  <a:pt x="191486" y="17522"/>
                  <a:pt x="197227" y="17597"/>
                  <a:pt x="201253" y="17895"/>
                </a:cubicBezTo>
                <a:cubicBezTo>
                  <a:pt x="205279" y="18193"/>
                  <a:pt x="208336" y="18416"/>
                  <a:pt x="211989" y="18789"/>
                </a:cubicBezTo>
                <a:cubicBezTo>
                  <a:pt x="215642" y="19162"/>
                  <a:pt x="219221" y="19833"/>
                  <a:pt x="223172" y="20131"/>
                </a:cubicBezTo>
                <a:cubicBezTo>
                  <a:pt x="227124" y="20429"/>
                  <a:pt x="233610" y="20504"/>
                  <a:pt x="235698" y="20579"/>
                </a:cubicBezTo>
              </a:path>
            </a:pathLst>
          </a:cu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3" name="Google Shape;183;p24"/>
          <p:cNvSpPr/>
          <p:nvPr/>
        </p:nvSpPr>
        <p:spPr>
          <a:xfrm>
            <a:off x="8033500" y="2413834"/>
            <a:ext cx="1612400" cy="773425"/>
          </a:xfrm>
          <a:custGeom>
            <a:rect b="b" l="l" r="r" t="t"/>
            <a:pathLst>
              <a:path extrusionOk="0" h="30937" w="64496">
                <a:moveTo>
                  <a:pt x="0" y="30937"/>
                </a:moveTo>
                <a:cubicBezTo>
                  <a:pt x="2460" y="25793"/>
                  <a:pt x="4013" y="1480"/>
                  <a:pt x="14762" y="71"/>
                </a:cubicBezTo>
                <a:cubicBezTo>
                  <a:pt x="25511" y="-1338"/>
                  <a:pt x="56207" y="18749"/>
                  <a:pt x="64496" y="22484"/>
                </a:cubicBezTo>
              </a:path>
            </a:pathLst>
          </a:custGeom>
          <a:noFill/>
          <a:ln cap="flat" cmpd="sng" w="38100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84" name="Google Shape;184;p24"/>
          <p:cNvCxnSpPr>
            <a:stCxn id="185" idx="2"/>
          </p:cNvCxnSpPr>
          <p:nvPr/>
        </p:nvCxnSpPr>
        <p:spPr>
          <a:xfrm>
            <a:off x="2284450" y="1633675"/>
            <a:ext cx="320100" cy="535800"/>
          </a:xfrm>
          <a:prstGeom prst="straightConnector1">
            <a:avLst/>
          </a:prstGeom>
          <a:noFill/>
          <a:ln cap="flat" cmpd="sng" w="9525">
            <a:solidFill>
              <a:srgbClr val="1695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" name="Google Shape;185;p24"/>
          <p:cNvSpPr txBox="1"/>
          <p:nvPr/>
        </p:nvSpPr>
        <p:spPr>
          <a:xfrm>
            <a:off x="1524850" y="1300975"/>
            <a:ext cx="15192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Moved to London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4249238" y="3050662"/>
            <a:ext cx="15192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Started taking French and Spanish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187" name="Google Shape;187;p24"/>
          <p:cNvCxnSpPr>
            <a:stCxn id="186" idx="0"/>
          </p:cNvCxnSpPr>
          <p:nvPr/>
        </p:nvCxnSpPr>
        <p:spPr>
          <a:xfrm rot="10800000">
            <a:off x="4305038" y="2767462"/>
            <a:ext cx="703800" cy="283200"/>
          </a:xfrm>
          <a:prstGeom prst="straightConnector1">
            <a:avLst/>
          </a:prstGeom>
          <a:noFill/>
          <a:ln cap="flat" cmpd="sng" w="9525">
            <a:solidFill>
              <a:srgbClr val="1695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" name="Google Shape;188;p24"/>
          <p:cNvCxnSpPr>
            <a:stCxn id="189" idx="2"/>
          </p:cNvCxnSpPr>
          <p:nvPr/>
        </p:nvCxnSpPr>
        <p:spPr>
          <a:xfrm flipH="1">
            <a:off x="6408000" y="1703497"/>
            <a:ext cx="27000" cy="454800"/>
          </a:xfrm>
          <a:prstGeom prst="straightConnector1">
            <a:avLst/>
          </a:prstGeom>
          <a:noFill/>
          <a:ln cap="flat" cmpd="sng" w="9525">
            <a:solidFill>
              <a:srgbClr val="1695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" name="Google Shape;189;p24"/>
          <p:cNvSpPr txBox="1"/>
          <p:nvPr/>
        </p:nvSpPr>
        <p:spPr>
          <a:xfrm>
            <a:off x="5600700" y="1247497"/>
            <a:ext cx="1668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Started going to Dominican Republic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5872610" y="3084642"/>
            <a:ext cx="19938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Relearned French in case of moving to Haiti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191" name="Google Shape;191;p24"/>
          <p:cNvCxnSpPr>
            <a:stCxn id="190" idx="0"/>
          </p:cNvCxnSpPr>
          <p:nvPr/>
        </p:nvCxnSpPr>
        <p:spPr>
          <a:xfrm rot="10800000">
            <a:off x="6679010" y="2817342"/>
            <a:ext cx="190500" cy="267300"/>
          </a:xfrm>
          <a:prstGeom prst="straightConnector1">
            <a:avLst/>
          </a:prstGeom>
          <a:noFill/>
          <a:ln cap="flat" cmpd="sng" w="9525">
            <a:solidFill>
              <a:srgbClr val="1695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" name="Google Shape;192;p24"/>
          <p:cNvSpPr txBox="1"/>
          <p:nvPr/>
        </p:nvSpPr>
        <p:spPr>
          <a:xfrm>
            <a:off x="7967780" y="1953692"/>
            <a:ext cx="19938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Started dating Chilean boyfriend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193" name="Google Shape;193;p24"/>
          <p:cNvCxnSpPr>
            <a:stCxn id="192" idx="0"/>
          </p:cNvCxnSpPr>
          <p:nvPr/>
        </p:nvCxnSpPr>
        <p:spPr>
          <a:xfrm rot="10800000">
            <a:off x="8773280" y="1627292"/>
            <a:ext cx="191400" cy="326400"/>
          </a:xfrm>
          <a:prstGeom prst="straightConnector1">
            <a:avLst/>
          </a:prstGeom>
          <a:noFill/>
          <a:ln cap="flat" cmpd="sng" w="9525">
            <a:solidFill>
              <a:srgbClr val="1695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p24"/>
          <p:cNvSpPr txBox="1"/>
          <p:nvPr/>
        </p:nvSpPr>
        <p:spPr>
          <a:xfrm>
            <a:off x="7953515" y="3152077"/>
            <a:ext cx="19938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Learned Hindi for work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195" name="Google Shape;195;p24"/>
          <p:cNvCxnSpPr>
            <a:stCxn id="194" idx="0"/>
          </p:cNvCxnSpPr>
          <p:nvPr/>
        </p:nvCxnSpPr>
        <p:spPr>
          <a:xfrm rot="10800000">
            <a:off x="8170415" y="2944177"/>
            <a:ext cx="780000" cy="207900"/>
          </a:xfrm>
          <a:prstGeom prst="straightConnector1">
            <a:avLst/>
          </a:prstGeom>
          <a:noFill/>
          <a:ln cap="flat" cmpd="sng" w="9525">
            <a:solidFill>
              <a:srgbClr val="1695D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/>
          <p:nvPr/>
        </p:nvSpPr>
        <p:spPr>
          <a:xfrm flipH="1">
            <a:off x="88600" y="6836625"/>
            <a:ext cx="9803100" cy="842100"/>
          </a:xfrm>
          <a:prstGeom prst="roundRect">
            <a:avLst>
              <a:gd fmla="val 16667" name="adj"/>
            </a:avLst>
          </a:prstGeom>
          <a:solidFill>
            <a:srgbClr val="FFFFFF">
              <a:alpha val="7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5"/>
          <p:cNvSpPr/>
          <p:nvPr/>
        </p:nvSpPr>
        <p:spPr>
          <a:xfrm flipH="1">
            <a:off x="88600" y="5928575"/>
            <a:ext cx="9803100" cy="703800"/>
          </a:xfrm>
          <a:prstGeom prst="roundRect">
            <a:avLst>
              <a:gd fmla="val 16667" name="adj"/>
            </a:avLst>
          </a:prstGeom>
          <a:solidFill>
            <a:srgbClr val="FFFFFF">
              <a:alpha val="7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5"/>
          <p:cNvSpPr/>
          <p:nvPr/>
        </p:nvSpPr>
        <p:spPr>
          <a:xfrm flipH="1">
            <a:off x="88601" y="5245325"/>
            <a:ext cx="9803100" cy="629400"/>
          </a:xfrm>
          <a:prstGeom prst="roundRect">
            <a:avLst>
              <a:gd fmla="val 16667" name="adj"/>
            </a:avLst>
          </a:prstGeom>
          <a:solidFill>
            <a:srgbClr val="FFFFFF">
              <a:alpha val="7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5"/>
          <p:cNvSpPr/>
          <p:nvPr/>
        </p:nvSpPr>
        <p:spPr>
          <a:xfrm flipH="1">
            <a:off x="88600" y="3687875"/>
            <a:ext cx="9803100" cy="3170700"/>
          </a:xfrm>
          <a:prstGeom prst="roundRect">
            <a:avLst>
              <a:gd fmla="val 16667" name="adj"/>
            </a:avLst>
          </a:prstGeom>
          <a:solidFill>
            <a:srgbClr val="FFFFFF">
              <a:alpha val="7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5"/>
          <p:cNvSpPr/>
          <p:nvPr/>
        </p:nvSpPr>
        <p:spPr>
          <a:xfrm rot="796000">
            <a:off x="92148" y="5285857"/>
            <a:ext cx="715084" cy="590286"/>
          </a:xfrm>
          <a:prstGeom prst="cloudCallout">
            <a:avLst>
              <a:gd fmla="val -20833" name="adj1"/>
              <a:gd fmla="val 62500" name="adj2"/>
            </a:avLst>
          </a:prstGeom>
          <a:solidFill>
            <a:srgbClr val="32B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2BF7B"/>
              </a:solidFill>
            </a:endParaRPr>
          </a:p>
        </p:txBody>
      </p:sp>
      <p:sp>
        <p:nvSpPr>
          <p:cNvPr id="205" name="Google Shape;205;p25"/>
          <p:cNvSpPr/>
          <p:nvPr/>
        </p:nvSpPr>
        <p:spPr>
          <a:xfrm>
            <a:off x="0" y="-59550"/>
            <a:ext cx="10058400" cy="629400"/>
          </a:xfrm>
          <a:prstGeom prst="rect">
            <a:avLst/>
          </a:prstGeom>
          <a:solidFill>
            <a:srgbClr val="32B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FCD4A"/>
              </a:solidFill>
            </a:endParaRPr>
          </a:p>
        </p:txBody>
      </p:sp>
      <p:sp>
        <p:nvSpPr>
          <p:cNvPr id="206" name="Google Shape;206;p25"/>
          <p:cNvSpPr txBox="1"/>
          <p:nvPr/>
        </p:nvSpPr>
        <p:spPr>
          <a:xfrm>
            <a:off x="1557525" y="787600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Early</a:t>
            </a:r>
            <a:r>
              <a:rPr b="1" lang="en"/>
              <a:t> life</a:t>
            </a:r>
            <a:endParaRPr b="1"/>
          </a:p>
        </p:txBody>
      </p:sp>
      <p:sp>
        <p:nvSpPr>
          <p:cNvPr id="207" name="Google Shape;207;p25"/>
          <p:cNvSpPr txBox="1"/>
          <p:nvPr/>
        </p:nvSpPr>
        <p:spPr>
          <a:xfrm>
            <a:off x="3869475" y="759600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High school</a:t>
            </a:r>
            <a:r>
              <a:rPr b="1" lang="en"/>
              <a:t> </a:t>
            </a:r>
            <a:endParaRPr b="1"/>
          </a:p>
        </p:txBody>
      </p:sp>
      <p:sp>
        <p:nvSpPr>
          <p:cNvPr id="208" name="Google Shape;208;p25"/>
          <p:cNvSpPr txBox="1"/>
          <p:nvPr/>
        </p:nvSpPr>
        <p:spPr>
          <a:xfrm>
            <a:off x="6121213" y="797300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Undergrad </a:t>
            </a:r>
            <a:endParaRPr b="1"/>
          </a:p>
        </p:txBody>
      </p:sp>
      <p:sp>
        <p:nvSpPr>
          <p:cNvPr id="209" name="Google Shape;209;p25"/>
          <p:cNvSpPr txBox="1"/>
          <p:nvPr/>
        </p:nvSpPr>
        <p:spPr>
          <a:xfrm>
            <a:off x="8483988" y="794250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Present</a:t>
            </a:r>
            <a:endParaRPr b="1"/>
          </a:p>
        </p:txBody>
      </p:sp>
      <p:sp>
        <p:nvSpPr>
          <p:cNvPr id="210" name="Google Shape;210;p25"/>
          <p:cNvSpPr txBox="1"/>
          <p:nvPr/>
        </p:nvSpPr>
        <p:spPr>
          <a:xfrm>
            <a:off x="836850" y="16650"/>
            <a:ext cx="52416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Klint</a:t>
            </a: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’s Language Learning Journey  </a:t>
            </a:r>
            <a:endParaRPr sz="24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300" y="16650"/>
            <a:ext cx="493200" cy="45598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/>
          <p:nvPr/>
        </p:nvSpPr>
        <p:spPr>
          <a:xfrm>
            <a:off x="162300" y="6114150"/>
            <a:ext cx="674700" cy="4932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32B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3" name="Google Shape;213;p25"/>
          <p:cNvCxnSpPr/>
          <p:nvPr/>
        </p:nvCxnSpPr>
        <p:spPr>
          <a:xfrm flipH="1" rot="10800000">
            <a:off x="231300" y="3637788"/>
            <a:ext cx="9579300" cy="198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5"/>
          <p:cNvCxnSpPr/>
          <p:nvPr/>
        </p:nvCxnSpPr>
        <p:spPr>
          <a:xfrm flipH="1">
            <a:off x="3213025" y="1216875"/>
            <a:ext cx="14400" cy="57141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5"/>
          <p:cNvCxnSpPr/>
          <p:nvPr/>
        </p:nvCxnSpPr>
        <p:spPr>
          <a:xfrm flipH="1">
            <a:off x="5555575" y="1197325"/>
            <a:ext cx="30000" cy="57624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16" name="Google Shape;216;p25"/>
          <p:cNvSpPr txBox="1"/>
          <p:nvPr/>
        </p:nvSpPr>
        <p:spPr>
          <a:xfrm>
            <a:off x="98850" y="5363200"/>
            <a:ext cx="6747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Think</a:t>
            </a:r>
            <a:r>
              <a:rPr lang="en"/>
              <a:t> </a:t>
            </a:r>
            <a:endParaRPr/>
          </a:p>
        </p:txBody>
      </p:sp>
      <p:sp>
        <p:nvSpPr>
          <p:cNvPr id="217" name="Google Shape;217;p25"/>
          <p:cNvSpPr txBox="1"/>
          <p:nvPr/>
        </p:nvSpPr>
        <p:spPr>
          <a:xfrm>
            <a:off x="251246" y="6147170"/>
            <a:ext cx="982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Say</a:t>
            </a:r>
            <a:r>
              <a:rPr lang="en"/>
              <a:t> </a:t>
            </a:r>
            <a:endParaRPr/>
          </a:p>
        </p:txBody>
      </p:sp>
      <p:sp>
        <p:nvSpPr>
          <p:cNvPr id="218" name="Google Shape;218;p25"/>
          <p:cNvSpPr/>
          <p:nvPr/>
        </p:nvSpPr>
        <p:spPr>
          <a:xfrm>
            <a:off x="175050" y="4590648"/>
            <a:ext cx="572100" cy="533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2B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2BF7B"/>
              </a:solidFill>
            </a:endParaRPr>
          </a:p>
        </p:txBody>
      </p:sp>
      <p:sp>
        <p:nvSpPr>
          <p:cNvPr id="219" name="Google Shape;219;p25"/>
          <p:cNvSpPr txBox="1"/>
          <p:nvPr/>
        </p:nvSpPr>
        <p:spPr>
          <a:xfrm>
            <a:off x="224450" y="3126850"/>
            <a:ext cx="24030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Touchpoints</a:t>
            </a:r>
            <a:endParaRPr b="1" i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06666"/>
                </a:solidFill>
              </a:rPr>
              <a:t>Painpoints</a:t>
            </a:r>
            <a:endParaRPr b="1" sz="1100">
              <a:solidFill>
                <a:srgbClr val="E06666"/>
              </a:solidFill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236425" y="4642050"/>
            <a:ext cx="982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Do</a:t>
            </a:r>
            <a:r>
              <a:rPr lang="en"/>
              <a:t> </a:t>
            </a:r>
            <a:endParaRPr/>
          </a:p>
        </p:txBody>
      </p:sp>
      <p:cxnSp>
        <p:nvCxnSpPr>
          <p:cNvPr id="221" name="Google Shape;221;p25"/>
          <p:cNvCxnSpPr/>
          <p:nvPr/>
        </p:nvCxnSpPr>
        <p:spPr>
          <a:xfrm>
            <a:off x="5825025" y="138800"/>
            <a:ext cx="0" cy="396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5"/>
          <p:cNvCxnSpPr/>
          <p:nvPr/>
        </p:nvCxnSpPr>
        <p:spPr>
          <a:xfrm>
            <a:off x="7790275" y="151625"/>
            <a:ext cx="0" cy="396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25"/>
          <p:cNvSpPr/>
          <p:nvPr/>
        </p:nvSpPr>
        <p:spPr>
          <a:xfrm>
            <a:off x="171000" y="3883125"/>
            <a:ext cx="498000" cy="537900"/>
          </a:xfrm>
          <a:prstGeom prst="heart">
            <a:avLst/>
          </a:prstGeom>
          <a:solidFill>
            <a:srgbClr val="32B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2BF7B"/>
              </a:solidFill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164700" y="3937975"/>
            <a:ext cx="13266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Feel</a:t>
            </a:r>
            <a:endParaRPr/>
          </a:p>
        </p:txBody>
      </p:sp>
      <p:sp>
        <p:nvSpPr>
          <p:cNvPr id="225" name="Google Shape;225;p25"/>
          <p:cNvSpPr/>
          <p:nvPr/>
        </p:nvSpPr>
        <p:spPr>
          <a:xfrm>
            <a:off x="262988" y="7209348"/>
            <a:ext cx="375246" cy="375246"/>
          </a:xfrm>
          <a:prstGeom prst="lightningBolt">
            <a:avLst/>
          </a:prstGeom>
          <a:solidFill>
            <a:srgbClr val="32BF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/>
          <p:cNvSpPr txBox="1"/>
          <p:nvPr/>
        </p:nvSpPr>
        <p:spPr>
          <a:xfrm>
            <a:off x="48700" y="6888850"/>
            <a:ext cx="132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Insights</a:t>
            </a:r>
            <a:endParaRPr>
              <a:solidFill>
                <a:srgbClr val="32BF7B"/>
              </a:solidFill>
            </a:endParaRPr>
          </a:p>
        </p:txBody>
      </p:sp>
      <p:sp>
        <p:nvSpPr>
          <p:cNvPr id="227" name="Google Shape;227;p25"/>
          <p:cNvSpPr txBox="1"/>
          <p:nvPr/>
        </p:nvSpPr>
        <p:spPr>
          <a:xfrm>
            <a:off x="5938650" y="138800"/>
            <a:ext cx="18438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Unsuccessful learner </a:t>
            </a:r>
            <a:endParaRPr sz="12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5600375" y="6171800"/>
            <a:ext cx="20892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When trying to learn how to do something, always look on Youtube first, find tutorials and instructional videos</a:t>
            </a:r>
            <a:endParaRPr sz="1100"/>
          </a:p>
        </p:txBody>
      </p:sp>
      <p:cxnSp>
        <p:nvCxnSpPr>
          <p:cNvPr id="229" name="Google Shape;229;p25"/>
          <p:cNvCxnSpPr/>
          <p:nvPr/>
        </p:nvCxnSpPr>
        <p:spPr>
          <a:xfrm flipH="1">
            <a:off x="7757150" y="1226113"/>
            <a:ext cx="7500" cy="57048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30" name="Google Shape;230;p25"/>
          <p:cNvSpPr txBox="1"/>
          <p:nvPr/>
        </p:nvSpPr>
        <p:spPr>
          <a:xfrm>
            <a:off x="3224475" y="6230750"/>
            <a:ext cx="21564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06666"/>
                </a:solidFill>
              </a:rPr>
              <a:t>“I had never met a Japanese person at this point in my life” .. it felt very pointless</a:t>
            </a:r>
            <a:endParaRPr b="1" sz="1100">
              <a:solidFill>
                <a:srgbClr val="E06666"/>
              </a:solidFill>
            </a:endParaRPr>
          </a:p>
        </p:txBody>
      </p:sp>
      <p:sp>
        <p:nvSpPr>
          <p:cNvPr id="231" name="Google Shape;231;p25"/>
          <p:cNvSpPr txBox="1"/>
          <p:nvPr/>
        </p:nvSpPr>
        <p:spPr>
          <a:xfrm>
            <a:off x="3178650" y="5233500"/>
            <a:ext cx="24849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3244350" y="4440650"/>
            <a:ext cx="22179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 txBox="1"/>
          <p:nvPr/>
        </p:nvSpPr>
        <p:spPr>
          <a:xfrm>
            <a:off x="3254650" y="3775175"/>
            <a:ext cx="2403000" cy="10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Started off trying really hard, but didn’t have a </a:t>
            </a:r>
            <a:r>
              <a:rPr lang="en" sz="1100">
                <a:solidFill>
                  <a:schemeClr val="dk1"/>
                </a:solidFill>
              </a:rPr>
              <a:t>knowledgeable</a:t>
            </a:r>
            <a:r>
              <a:rPr lang="en" sz="1100">
                <a:solidFill>
                  <a:schemeClr val="dk1"/>
                </a:solidFill>
              </a:rPr>
              <a:t> teacher and therefore didn’t have a meaningful outcome. </a:t>
            </a:r>
            <a:endParaRPr b="1"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 txBox="1"/>
          <p:nvPr/>
        </p:nvSpPr>
        <p:spPr>
          <a:xfrm>
            <a:off x="5588600" y="4686500"/>
            <a:ext cx="20892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Convinced his advisor to count C++ and FORTRAN as a </a:t>
            </a:r>
            <a:r>
              <a:rPr lang="en" sz="1100"/>
              <a:t>foreign</a:t>
            </a:r>
            <a:r>
              <a:rPr lang="en" sz="1100"/>
              <a:t> language </a:t>
            </a:r>
            <a:endParaRPr sz="1100"/>
          </a:p>
        </p:txBody>
      </p:sp>
      <p:sp>
        <p:nvSpPr>
          <p:cNvPr id="235" name="Google Shape;235;p25"/>
          <p:cNvSpPr txBox="1"/>
          <p:nvPr/>
        </p:nvSpPr>
        <p:spPr>
          <a:xfrm>
            <a:off x="1096600" y="3776200"/>
            <a:ext cx="20892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Didn’t feel like he </a:t>
            </a:r>
            <a:r>
              <a:rPr b="1" i="1" lang="en" sz="1100">
                <a:solidFill>
                  <a:schemeClr val="dk1"/>
                </a:solidFill>
              </a:rPr>
              <a:t>belonged</a:t>
            </a:r>
            <a:r>
              <a:rPr lang="en" sz="1100"/>
              <a:t> in the class. </a:t>
            </a:r>
            <a:endParaRPr sz="1100"/>
          </a:p>
        </p:txBody>
      </p:sp>
      <p:sp>
        <p:nvSpPr>
          <p:cNvPr id="236" name="Google Shape;236;p25"/>
          <p:cNvSpPr txBox="1"/>
          <p:nvPr/>
        </p:nvSpPr>
        <p:spPr>
          <a:xfrm>
            <a:off x="3218200" y="5575275"/>
            <a:ext cx="22179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I've</a:t>
            </a:r>
            <a:r>
              <a:rPr b="1" lang="en" sz="1100">
                <a:solidFill>
                  <a:schemeClr val="dk1"/>
                </a:solidFill>
              </a:rPr>
              <a:t> always been motivated to learn language because of culture, but didn’t care about memorization of vocabulary </a:t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7728650" y="6079875"/>
            <a:ext cx="21564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“Every time I'm in another culture, I wish I could speak another language and not be another dumb American”</a:t>
            </a:r>
            <a:endParaRPr b="1" sz="1100"/>
          </a:p>
        </p:txBody>
      </p:sp>
      <p:sp>
        <p:nvSpPr>
          <p:cNvPr id="238" name="Google Shape;238;p25"/>
          <p:cNvSpPr txBox="1"/>
          <p:nvPr/>
        </p:nvSpPr>
        <p:spPr>
          <a:xfrm>
            <a:off x="7806875" y="3794175"/>
            <a:ext cx="20892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239" name="Google Shape;239;p25"/>
          <p:cNvSpPr txBox="1"/>
          <p:nvPr/>
        </p:nvSpPr>
        <p:spPr>
          <a:xfrm>
            <a:off x="773850" y="6920475"/>
            <a:ext cx="32697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Studying language without also studying culture can make the </a:t>
            </a: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experience</a:t>
            </a: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seem</a:t>
            </a: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 pointless</a:t>
            </a:r>
            <a:endParaRPr b="1">
              <a:solidFill>
                <a:srgbClr val="32BF7B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0" name="Google Shape;240;p25"/>
          <p:cNvSpPr txBox="1"/>
          <p:nvPr/>
        </p:nvSpPr>
        <p:spPr>
          <a:xfrm>
            <a:off x="4082550" y="6988450"/>
            <a:ext cx="2961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51C7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1" name="Google Shape;241;p25"/>
          <p:cNvSpPr txBox="1"/>
          <p:nvPr/>
        </p:nvSpPr>
        <p:spPr>
          <a:xfrm>
            <a:off x="6959400" y="6989050"/>
            <a:ext cx="29616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351C7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2" name="Google Shape;242;p25"/>
          <p:cNvSpPr txBox="1"/>
          <p:nvPr/>
        </p:nvSpPr>
        <p:spPr>
          <a:xfrm>
            <a:off x="5608250" y="5308250"/>
            <a:ext cx="21564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25"/>
          <p:cNvSpPr txBox="1"/>
          <p:nvPr/>
        </p:nvSpPr>
        <p:spPr>
          <a:xfrm>
            <a:off x="5616025" y="3778050"/>
            <a:ext cx="21564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4" name="Google Shape;244;p25"/>
          <p:cNvSpPr txBox="1"/>
          <p:nvPr/>
        </p:nvSpPr>
        <p:spPr>
          <a:xfrm>
            <a:off x="1042500" y="4616250"/>
            <a:ext cx="19293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Muddled through the 2 week class without really learning anything </a:t>
            </a:r>
            <a:endParaRPr sz="1100"/>
          </a:p>
        </p:txBody>
      </p:sp>
      <p:sp>
        <p:nvSpPr>
          <p:cNvPr id="245" name="Google Shape;245;p25"/>
          <p:cNvSpPr/>
          <p:nvPr/>
        </p:nvSpPr>
        <p:spPr>
          <a:xfrm>
            <a:off x="86450" y="3399788"/>
            <a:ext cx="132000" cy="1419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246" name="Google Shape;246;p25"/>
          <p:cNvSpPr/>
          <p:nvPr/>
        </p:nvSpPr>
        <p:spPr>
          <a:xfrm>
            <a:off x="84025" y="3229538"/>
            <a:ext cx="132000" cy="1419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7" name="Google Shape;247;p25"/>
          <p:cNvCxnSpPr/>
          <p:nvPr/>
        </p:nvCxnSpPr>
        <p:spPr>
          <a:xfrm flipH="1" rot="10800000">
            <a:off x="231300" y="6914388"/>
            <a:ext cx="9579300" cy="198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48" name="Google Shape;248;p25"/>
          <p:cNvSpPr txBox="1"/>
          <p:nvPr/>
        </p:nvSpPr>
        <p:spPr>
          <a:xfrm>
            <a:off x="317000" y="1422338"/>
            <a:ext cx="2217900" cy="11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Forced to l</a:t>
            </a:r>
            <a:r>
              <a:rPr lang="en"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earn</a:t>
            </a:r>
            <a:endParaRPr sz="11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Spanish at a community college with people 2-3 times his age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9" name="Google Shape;249;p25"/>
          <p:cNvSpPr txBox="1"/>
          <p:nvPr/>
        </p:nvSpPr>
        <p:spPr>
          <a:xfrm>
            <a:off x="2810850" y="1482288"/>
            <a:ext cx="16137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Learning Italian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0" name="Google Shape;250;p25"/>
          <p:cNvSpPr txBox="1"/>
          <p:nvPr/>
        </p:nvSpPr>
        <p:spPr>
          <a:xfrm>
            <a:off x="7896075" y="138800"/>
            <a:ext cx="22179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“I am very </a:t>
            </a:r>
            <a:r>
              <a:rPr lang="en" sz="12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monolingual”</a:t>
            </a:r>
            <a:endParaRPr sz="12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25"/>
          <p:cNvSpPr txBox="1"/>
          <p:nvPr/>
        </p:nvSpPr>
        <p:spPr>
          <a:xfrm>
            <a:off x="1042500" y="5337900"/>
            <a:ext cx="21564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N</a:t>
            </a:r>
            <a:r>
              <a:rPr lang="en" sz="1100"/>
              <a:t>ever had any exposure to other languages before this class, no  family members that spoke other </a:t>
            </a:r>
            <a:r>
              <a:rPr lang="en" sz="1100"/>
              <a:t>languages</a:t>
            </a:r>
            <a:endParaRPr sz="1100"/>
          </a:p>
        </p:txBody>
      </p:sp>
      <p:sp>
        <p:nvSpPr>
          <p:cNvPr id="252" name="Google Shape;252;p25"/>
          <p:cNvSpPr txBox="1"/>
          <p:nvPr/>
        </p:nvSpPr>
        <p:spPr>
          <a:xfrm>
            <a:off x="3261038" y="4672763"/>
            <a:ext cx="23136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Took Japanese and spanish because a bunch of friends were also taking it, wasn’t motivated.</a:t>
            </a:r>
            <a:endParaRPr sz="1100"/>
          </a:p>
        </p:txBody>
      </p:sp>
      <p:sp>
        <p:nvSpPr>
          <p:cNvPr id="253" name="Google Shape;253;p25"/>
          <p:cNvSpPr txBox="1"/>
          <p:nvPr/>
        </p:nvSpPr>
        <p:spPr>
          <a:xfrm>
            <a:off x="7757150" y="5272063"/>
            <a:ext cx="20238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06666"/>
                </a:solidFill>
              </a:rPr>
              <a:t>“I feel like speaking only one language is a very shameful thing”</a:t>
            </a:r>
            <a:endParaRPr b="1" sz="1100">
              <a:solidFill>
                <a:srgbClr val="E06666"/>
              </a:solidFill>
            </a:endParaRPr>
          </a:p>
        </p:txBody>
      </p:sp>
      <p:sp>
        <p:nvSpPr>
          <p:cNvPr id="254" name="Google Shape;254;p25"/>
          <p:cNvSpPr txBox="1"/>
          <p:nvPr/>
        </p:nvSpPr>
        <p:spPr>
          <a:xfrm>
            <a:off x="7757150" y="4464275"/>
            <a:ext cx="20238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06666"/>
                </a:solidFill>
              </a:rPr>
              <a:t>Struggled to make meaningful connections with people while traveling</a:t>
            </a:r>
            <a:endParaRPr b="1" sz="1100">
              <a:solidFill>
                <a:srgbClr val="E06666"/>
              </a:solidFill>
            </a:endParaRPr>
          </a:p>
        </p:txBody>
      </p:sp>
      <p:sp>
        <p:nvSpPr>
          <p:cNvPr id="255" name="Google Shape;255;p25"/>
          <p:cNvSpPr txBox="1"/>
          <p:nvPr/>
        </p:nvSpPr>
        <p:spPr>
          <a:xfrm>
            <a:off x="7804225" y="3784125"/>
            <a:ext cx="22179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Having a local narrative experience made trips very special</a:t>
            </a:r>
            <a:endParaRPr sz="1100"/>
          </a:p>
        </p:txBody>
      </p:sp>
      <p:sp>
        <p:nvSpPr>
          <p:cNvPr id="256" name="Google Shape;256;p25"/>
          <p:cNvSpPr txBox="1"/>
          <p:nvPr/>
        </p:nvSpPr>
        <p:spPr>
          <a:xfrm>
            <a:off x="5584725" y="5496663"/>
            <a:ext cx="20238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“Trial and error nature” of learning coding </a:t>
            </a:r>
            <a:r>
              <a:rPr lang="en" sz="1100"/>
              <a:t>languages</a:t>
            </a:r>
            <a:r>
              <a:rPr lang="en" sz="1100"/>
              <a:t> works better because the feedback is instant </a:t>
            </a:r>
            <a:endParaRPr sz="1100"/>
          </a:p>
        </p:txBody>
      </p:sp>
      <p:sp>
        <p:nvSpPr>
          <p:cNvPr id="257" name="Google Shape;257;p25"/>
          <p:cNvSpPr txBox="1"/>
          <p:nvPr/>
        </p:nvSpPr>
        <p:spPr>
          <a:xfrm>
            <a:off x="1027750" y="6266775"/>
            <a:ext cx="21564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“</a:t>
            </a:r>
            <a:r>
              <a:rPr lang="en" sz="1100"/>
              <a:t>I g</a:t>
            </a:r>
            <a:r>
              <a:rPr lang="en" sz="1100"/>
              <a:t>ot frustrated when I couldn’t communicate…” “I learned “Taco Bell” level Spanish”</a:t>
            </a:r>
            <a:endParaRPr sz="1100"/>
          </a:p>
        </p:txBody>
      </p:sp>
      <p:sp>
        <p:nvSpPr>
          <p:cNvPr id="258" name="Google Shape;258;p25"/>
          <p:cNvSpPr txBox="1"/>
          <p:nvPr/>
        </p:nvSpPr>
        <p:spPr>
          <a:xfrm>
            <a:off x="5615975" y="3822500"/>
            <a:ext cx="22179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C</a:t>
            </a:r>
            <a:r>
              <a:rPr b="1" lang="en" sz="1100">
                <a:solidFill>
                  <a:schemeClr val="dk1"/>
                </a:solidFill>
              </a:rPr>
              <a:t>oding languages can be used to build useful things, unlike traditional languages </a:t>
            </a:r>
            <a:endParaRPr b="1" sz="1100">
              <a:solidFill>
                <a:schemeClr val="dk1"/>
              </a:solidFill>
            </a:endParaRPr>
          </a:p>
        </p:txBody>
      </p:sp>
      <p:cxnSp>
        <p:nvCxnSpPr>
          <p:cNvPr id="259" name="Google Shape;259;p25"/>
          <p:cNvCxnSpPr>
            <a:stCxn id="249" idx="2"/>
          </p:cNvCxnSpPr>
          <p:nvPr/>
        </p:nvCxnSpPr>
        <p:spPr>
          <a:xfrm>
            <a:off x="3617700" y="1938288"/>
            <a:ext cx="348600" cy="12744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0" name="Google Shape;260;p25"/>
          <p:cNvCxnSpPr/>
          <p:nvPr/>
        </p:nvCxnSpPr>
        <p:spPr>
          <a:xfrm>
            <a:off x="1541438" y="2326300"/>
            <a:ext cx="675300" cy="8733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1" name="Google Shape;261;p25"/>
          <p:cNvSpPr txBox="1"/>
          <p:nvPr/>
        </p:nvSpPr>
        <p:spPr>
          <a:xfrm>
            <a:off x="7276800" y="1113475"/>
            <a:ext cx="2781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Traveling internationally with no foreign language skills</a:t>
            </a:r>
            <a:r>
              <a:rPr lang="en"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262" name="Google Shape;262;p25"/>
          <p:cNvCxnSpPr>
            <a:stCxn id="261" idx="2"/>
          </p:cNvCxnSpPr>
          <p:nvPr/>
        </p:nvCxnSpPr>
        <p:spPr>
          <a:xfrm>
            <a:off x="8667600" y="1646575"/>
            <a:ext cx="375000" cy="4500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25"/>
          <p:cNvSpPr txBox="1"/>
          <p:nvPr/>
        </p:nvSpPr>
        <p:spPr>
          <a:xfrm>
            <a:off x="3695825" y="1238613"/>
            <a:ext cx="16137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Learning Japanese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264" name="Google Shape;264;p25"/>
          <p:cNvCxnSpPr>
            <a:stCxn id="263" idx="2"/>
          </p:cNvCxnSpPr>
          <p:nvPr/>
        </p:nvCxnSpPr>
        <p:spPr>
          <a:xfrm>
            <a:off x="4502675" y="1694613"/>
            <a:ext cx="24600" cy="5967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25"/>
          <p:cNvSpPr/>
          <p:nvPr/>
        </p:nvSpPr>
        <p:spPr>
          <a:xfrm>
            <a:off x="1362175" y="1281560"/>
            <a:ext cx="8413425" cy="2170175"/>
          </a:xfrm>
          <a:custGeom>
            <a:rect b="b" l="l" r="r" t="t"/>
            <a:pathLst>
              <a:path extrusionOk="0" h="86807" w="336537">
                <a:moveTo>
                  <a:pt x="0" y="73512"/>
                </a:moveTo>
                <a:cubicBezTo>
                  <a:pt x="5520" y="75686"/>
                  <a:pt x="24661" y="85274"/>
                  <a:pt x="33119" y="86558"/>
                </a:cubicBezTo>
                <a:cubicBezTo>
                  <a:pt x="41577" y="87842"/>
                  <a:pt x="46118" y="83887"/>
                  <a:pt x="50748" y="81216"/>
                </a:cubicBezTo>
                <a:cubicBezTo>
                  <a:pt x="55378" y="78545"/>
                  <a:pt x="57781" y="73737"/>
                  <a:pt x="60897" y="70532"/>
                </a:cubicBezTo>
                <a:cubicBezTo>
                  <a:pt x="64013" y="67327"/>
                  <a:pt x="66061" y="61451"/>
                  <a:pt x="69444" y="61985"/>
                </a:cubicBezTo>
                <a:cubicBezTo>
                  <a:pt x="72827" y="62519"/>
                  <a:pt x="75231" y="70443"/>
                  <a:pt x="81196" y="73737"/>
                </a:cubicBezTo>
                <a:cubicBezTo>
                  <a:pt x="87161" y="77031"/>
                  <a:pt x="98824" y="80415"/>
                  <a:pt x="105234" y="81750"/>
                </a:cubicBezTo>
                <a:cubicBezTo>
                  <a:pt x="111644" y="83086"/>
                  <a:pt x="115473" y="85578"/>
                  <a:pt x="119657" y="81750"/>
                </a:cubicBezTo>
                <a:cubicBezTo>
                  <a:pt x="123842" y="77922"/>
                  <a:pt x="127403" y="65992"/>
                  <a:pt x="130341" y="58780"/>
                </a:cubicBezTo>
                <a:cubicBezTo>
                  <a:pt x="133279" y="51569"/>
                  <a:pt x="133814" y="38481"/>
                  <a:pt x="137286" y="38481"/>
                </a:cubicBezTo>
                <a:cubicBezTo>
                  <a:pt x="140758" y="38481"/>
                  <a:pt x="147346" y="53438"/>
                  <a:pt x="151174" y="58780"/>
                </a:cubicBezTo>
                <a:cubicBezTo>
                  <a:pt x="155002" y="64122"/>
                  <a:pt x="155804" y="67505"/>
                  <a:pt x="160256" y="70532"/>
                </a:cubicBezTo>
                <a:cubicBezTo>
                  <a:pt x="164708" y="73559"/>
                  <a:pt x="169070" y="88695"/>
                  <a:pt x="177884" y="76943"/>
                </a:cubicBezTo>
                <a:cubicBezTo>
                  <a:pt x="186698" y="65191"/>
                  <a:pt x="200587" y="1267"/>
                  <a:pt x="213140" y="20"/>
                </a:cubicBezTo>
                <a:cubicBezTo>
                  <a:pt x="225693" y="-1226"/>
                  <a:pt x="242787" y="57356"/>
                  <a:pt x="253204" y="69464"/>
                </a:cubicBezTo>
                <a:cubicBezTo>
                  <a:pt x="263621" y="81572"/>
                  <a:pt x="271456" y="81572"/>
                  <a:pt x="275640" y="72669"/>
                </a:cubicBezTo>
                <a:cubicBezTo>
                  <a:pt x="279825" y="63766"/>
                  <a:pt x="276798" y="15244"/>
                  <a:pt x="278311" y="16045"/>
                </a:cubicBezTo>
                <a:cubicBezTo>
                  <a:pt x="279825" y="16846"/>
                  <a:pt x="282851" y="77121"/>
                  <a:pt x="284721" y="77477"/>
                </a:cubicBezTo>
                <a:cubicBezTo>
                  <a:pt x="286591" y="77833"/>
                  <a:pt x="287303" y="18449"/>
                  <a:pt x="289529" y="18182"/>
                </a:cubicBezTo>
                <a:cubicBezTo>
                  <a:pt x="291755" y="17915"/>
                  <a:pt x="295938" y="70443"/>
                  <a:pt x="298075" y="75874"/>
                </a:cubicBezTo>
                <a:cubicBezTo>
                  <a:pt x="300212" y="81305"/>
                  <a:pt x="300479" y="56109"/>
                  <a:pt x="302349" y="50767"/>
                </a:cubicBezTo>
                <a:cubicBezTo>
                  <a:pt x="304219" y="45425"/>
                  <a:pt x="308136" y="46672"/>
                  <a:pt x="309293" y="43823"/>
                </a:cubicBezTo>
                <a:cubicBezTo>
                  <a:pt x="310450" y="40974"/>
                  <a:pt x="308581" y="37324"/>
                  <a:pt x="309293" y="33674"/>
                </a:cubicBezTo>
                <a:cubicBezTo>
                  <a:pt x="310005" y="30024"/>
                  <a:pt x="311964" y="19873"/>
                  <a:pt x="313567" y="21921"/>
                </a:cubicBezTo>
                <a:cubicBezTo>
                  <a:pt x="315170" y="23969"/>
                  <a:pt x="316683" y="36879"/>
                  <a:pt x="318909" y="45960"/>
                </a:cubicBezTo>
                <a:cubicBezTo>
                  <a:pt x="321135" y="55041"/>
                  <a:pt x="326031" y="78278"/>
                  <a:pt x="326921" y="76408"/>
                </a:cubicBezTo>
                <a:cubicBezTo>
                  <a:pt x="327811" y="74538"/>
                  <a:pt x="323539" y="43734"/>
                  <a:pt x="324251" y="34742"/>
                </a:cubicBezTo>
                <a:cubicBezTo>
                  <a:pt x="324963" y="25750"/>
                  <a:pt x="329147" y="21922"/>
                  <a:pt x="331195" y="22456"/>
                </a:cubicBezTo>
                <a:cubicBezTo>
                  <a:pt x="333243" y="22990"/>
                  <a:pt x="335647" y="35365"/>
                  <a:pt x="336537" y="37947"/>
                </a:cubicBezTo>
              </a:path>
            </a:pathLst>
          </a:cu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6" name="Google Shape;266;p25"/>
          <p:cNvSpPr txBox="1"/>
          <p:nvPr/>
        </p:nvSpPr>
        <p:spPr>
          <a:xfrm>
            <a:off x="447100" y="726275"/>
            <a:ext cx="10137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Emotional energy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7" name="Google Shape;267;p25"/>
          <p:cNvSpPr/>
          <p:nvPr/>
        </p:nvSpPr>
        <p:spPr>
          <a:xfrm>
            <a:off x="87688" y="878650"/>
            <a:ext cx="396600" cy="4008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5"/>
          <p:cNvSpPr txBox="1"/>
          <p:nvPr/>
        </p:nvSpPr>
        <p:spPr>
          <a:xfrm>
            <a:off x="5492725" y="2683963"/>
            <a:ext cx="24030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Successfully trades traditional languages for programming ones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69" name="Google Shape;269;p25"/>
          <p:cNvSpPr txBox="1"/>
          <p:nvPr/>
        </p:nvSpPr>
        <p:spPr>
          <a:xfrm>
            <a:off x="3420300" y="6912250"/>
            <a:ext cx="23136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Learning in sub-par </a:t>
            </a: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environments</a:t>
            </a: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 can </a:t>
            </a: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whittle</a:t>
            </a: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 away at motivation</a:t>
            </a:r>
            <a:endParaRPr b="1">
              <a:solidFill>
                <a:srgbClr val="32BF7B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0" name="Google Shape;270;p25"/>
          <p:cNvSpPr txBox="1"/>
          <p:nvPr/>
        </p:nvSpPr>
        <p:spPr>
          <a:xfrm>
            <a:off x="5657650" y="6913825"/>
            <a:ext cx="42384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2BF7B"/>
                </a:solidFill>
                <a:latin typeface="Avenir"/>
                <a:ea typeface="Avenir"/>
                <a:cs typeface="Avenir"/>
                <a:sym typeface="Avenir"/>
              </a:rPr>
              <a:t>Goals outside of the learning objective itself, (i.e. being able to build connections with people, accomplish real world goals) builds motivation</a:t>
            </a:r>
            <a:endParaRPr b="1">
              <a:solidFill>
                <a:srgbClr val="32BF7B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271" name="Google Shape;271;p25"/>
          <p:cNvCxnSpPr>
            <a:stCxn id="268" idx="0"/>
          </p:cNvCxnSpPr>
          <p:nvPr/>
        </p:nvCxnSpPr>
        <p:spPr>
          <a:xfrm rot="10800000">
            <a:off x="6692725" y="1441963"/>
            <a:ext cx="1500" cy="1242000"/>
          </a:xfrm>
          <a:prstGeom prst="straightConnector1">
            <a:avLst/>
          </a:prstGeom>
          <a:noFill/>
          <a:ln cap="flat" cmpd="sng" w="9525">
            <a:solidFill>
              <a:srgbClr val="32BF7B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697" y="0"/>
            <a:ext cx="5496959" cy="7772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720" y="-2"/>
            <a:ext cx="5496959" cy="7772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8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Insights, Contradictions, Surprises</a:t>
            </a:r>
            <a:endParaRPr/>
          </a:p>
        </p:txBody>
      </p:sp>
      <p:sp>
        <p:nvSpPr>
          <p:cNvPr id="287" name="Google Shape;287;p28"/>
          <p:cNvSpPr txBox="1"/>
          <p:nvPr>
            <p:ph idx="1" type="body"/>
          </p:nvPr>
        </p:nvSpPr>
        <p:spPr>
          <a:xfrm>
            <a:off x="342870" y="1741518"/>
            <a:ext cx="9372600" cy="51627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Need for a strong purpose to successfully learn a language, but intrinsic and extrinsic motivators can both be effective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For learning English, extrinsic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For learning non-English (native English speaker), intrinsic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Language as a potential source of shame: failing to speak a heritage language well, not being able to communicate in a foreign language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“I don’t feel like my grandparents really know who I am” -- Anna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“I feel a lot of shame about only speaking one language” -- Klint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Can be embarrassing to make mistakes or fail in communicating (especially speaking), so may avoid opportunities despite interest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Desire to be able to speak a language but not putting in efforts to learn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Different self-presentation depending on the language, able to explore different facets of self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10313" r="0" t="0"/>
          <a:stretch/>
        </p:blipFill>
        <p:spPr>
          <a:xfrm>
            <a:off x="162462" y="3183875"/>
            <a:ext cx="9771175" cy="279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idx="4294967295" type="title"/>
          </p:nvPr>
        </p:nvSpPr>
        <p:spPr>
          <a:xfrm>
            <a:off x="162445" y="851607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 </a:t>
            </a:r>
            <a:r>
              <a:rPr lang="en"/>
              <a:t>Interviews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162450" y="1927875"/>
            <a:ext cx="95718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We spoke to a mix of people with different language learning experiences, some successful and some unsuccessful, and a range of people with English as a native or foreign language.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Affinity Mapping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1945" r="5846" t="0"/>
          <a:stretch/>
        </p:blipFill>
        <p:spPr>
          <a:xfrm>
            <a:off x="4577625" y="0"/>
            <a:ext cx="5480775" cy="79248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440700" y="2096675"/>
            <a:ext cx="36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</a:t>
            </a:r>
            <a:r>
              <a:rPr lang="en" sz="1800">
                <a:solidFill>
                  <a:schemeClr val="dk1"/>
                </a:solidFill>
              </a:rPr>
              <a:t>hemes: </a:t>
            </a:r>
            <a:r>
              <a:rPr i="1" lang="en" sz="1800">
                <a:solidFill>
                  <a:schemeClr val="dk1"/>
                </a:solidFill>
              </a:rPr>
              <a:t>self-presentation</a:t>
            </a:r>
            <a:r>
              <a:rPr lang="en" sz="1800">
                <a:solidFill>
                  <a:schemeClr val="dk1"/>
                </a:solidFill>
              </a:rPr>
              <a:t>,</a:t>
            </a:r>
            <a:r>
              <a:rPr i="1" lang="en" sz="1800">
                <a:solidFill>
                  <a:schemeClr val="dk1"/>
                </a:solidFill>
              </a:rPr>
              <a:t> </a:t>
            </a:r>
            <a:r>
              <a:rPr b="1" i="1" lang="en" sz="1800">
                <a:solidFill>
                  <a:schemeClr val="dk1"/>
                </a:solidFill>
              </a:rPr>
              <a:t>embarrassment</a:t>
            </a:r>
            <a:r>
              <a:rPr lang="en" sz="1800">
                <a:solidFill>
                  <a:schemeClr val="dk1"/>
                </a:solidFill>
              </a:rPr>
              <a:t>,</a:t>
            </a:r>
            <a:r>
              <a:rPr i="1" lang="en" sz="1800">
                <a:solidFill>
                  <a:schemeClr val="dk1"/>
                </a:solidFill>
              </a:rPr>
              <a:t> difficulties in learning languages</a:t>
            </a:r>
            <a:r>
              <a:rPr lang="en" sz="1800">
                <a:solidFill>
                  <a:schemeClr val="dk1"/>
                </a:solidFill>
              </a:rPr>
              <a:t>,</a:t>
            </a:r>
            <a:r>
              <a:rPr i="1" lang="en" sz="1800">
                <a:solidFill>
                  <a:schemeClr val="dk1"/>
                </a:solidFill>
              </a:rPr>
              <a:t> difficulties caused by language</a:t>
            </a:r>
            <a:r>
              <a:rPr lang="en" sz="1800">
                <a:solidFill>
                  <a:schemeClr val="dk1"/>
                </a:solidFill>
              </a:rPr>
              <a:t>,</a:t>
            </a:r>
            <a:r>
              <a:rPr i="1" lang="en" sz="1800">
                <a:solidFill>
                  <a:schemeClr val="dk1"/>
                </a:solidFill>
              </a:rPr>
              <a:t> technology making communication difficult</a:t>
            </a:r>
            <a:r>
              <a:rPr lang="en" sz="1800">
                <a:solidFill>
                  <a:schemeClr val="dk1"/>
                </a:solidFill>
              </a:rPr>
              <a:t>,</a:t>
            </a:r>
            <a:r>
              <a:rPr i="1" lang="en" sz="1800">
                <a:solidFill>
                  <a:schemeClr val="dk1"/>
                </a:solidFill>
              </a:rPr>
              <a:t> culture, </a:t>
            </a:r>
            <a:r>
              <a:rPr b="1" i="1" lang="en" sz="1800">
                <a:solidFill>
                  <a:schemeClr val="dk1"/>
                </a:solidFill>
              </a:rPr>
              <a:t>intrinsic motivation</a:t>
            </a:r>
            <a:r>
              <a:rPr lang="en" sz="1800">
                <a:solidFill>
                  <a:schemeClr val="dk1"/>
                </a:solidFill>
              </a:rPr>
              <a:t>,</a:t>
            </a:r>
            <a:r>
              <a:rPr i="1" lang="en" sz="1800">
                <a:solidFill>
                  <a:schemeClr val="dk1"/>
                </a:solidFill>
              </a:rPr>
              <a:t> extrinsic motivation</a:t>
            </a:r>
            <a:r>
              <a:rPr lang="en" sz="1800">
                <a:solidFill>
                  <a:schemeClr val="dk1"/>
                </a:solidFill>
              </a:rPr>
              <a:t>,</a:t>
            </a:r>
            <a:r>
              <a:rPr i="1" lang="en" sz="1800">
                <a:solidFill>
                  <a:schemeClr val="dk1"/>
                </a:solidFill>
              </a:rPr>
              <a:t> </a:t>
            </a:r>
            <a:r>
              <a:rPr b="1" i="1" lang="en" sz="1800">
                <a:solidFill>
                  <a:schemeClr val="dk1"/>
                </a:solidFill>
              </a:rPr>
              <a:t>immersion</a:t>
            </a:r>
            <a:r>
              <a:rPr lang="en" sz="1800">
                <a:solidFill>
                  <a:schemeClr val="dk1"/>
                </a:solidFill>
              </a:rPr>
              <a:t>,</a:t>
            </a:r>
            <a:r>
              <a:rPr i="1" lang="en" sz="1800">
                <a:solidFill>
                  <a:schemeClr val="dk1"/>
                </a:solidFill>
              </a:rPr>
              <a:t> prior knowledge</a:t>
            </a:r>
            <a:r>
              <a:rPr lang="en" sz="1800">
                <a:solidFill>
                  <a:schemeClr val="dk1"/>
                </a:solidFill>
              </a:rPr>
              <a:t>,</a:t>
            </a:r>
            <a:r>
              <a:rPr i="1" lang="en" sz="1800">
                <a:solidFill>
                  <a:schemeClr val="dk1"/>
                </a:solidFill>
              </a:rPr>
              <a:t> traditional classes</a:t>
            </a:r>
            <a:r>
              <a:rPr lang="en" sz="1800">
                <a:solidFill>
                  <a:schemeClr val="dk1"/>
                </a:solidFill>
              </a:rPr>
              <a:t>, and </a:t>
            </a:r>
            <a:r>
              <a:rPr i="1" lang="en" sz="1800">
                <a:solidFill>
                  <a:schemeClr val="dk1"/>
                </a:solidFill>
              </a:rPr>
              <a:t>what works</a:t>
            </a:r>
            <a:r>
              <a:rPr lang="en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D9D9D9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Embarrassment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363" y="1616625"/>
            <a:ext cx="8040070" cy="6030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D9D9D9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Difficulty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 rotWithShape="1">
          <a:blip r:embed="rId3">
            <a:alphaModFix/>
          </a:blip>
          <a:srcRect b="0" l="2811" r="2839" t="0"/>
          <a:stretch/>
        </p:blipFill>
        <p:spPr>
          <a:xfrm>
            <a:off x="4558525" y="0"/>
            <a:ext cx="5499877" cy="7772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D9D9D9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42875" y="672475"/>
            <a:ext cx="5406900" cy="1756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Difficulty due to language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 b="0" l="0" r="26084" t="0"/>
          <a:stretch/>
        </p:blipFill>
        <p:spPr>
          <a:xfrm>
            <a:off x="5749700" y="0"/>
            <a:ext cx="4308701" cy="7772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D9D9D9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Intrinsic Motivations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 rotWithShape="1">
          <a:blip r:embed="rId3">
            <a:alphaModFix/>
          </a:blip>
          <a:srcRect b="0" l="0" r="3827" t="0"/>
          <a:stretch/>
        </p:blipFill>
        <p:spPr>
          <a:xfrm>
            <a:off x="4452325" y="0"/>
            <a:ext cx="5606073" cy="7772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D9D9D9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Extrinsic Motivations</a:t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16233" r="0" t="0"/>
          <a:stretch/>
        </p:blipFill>
        <p:spPr>
          <a:xfrm>
            <a:off x="5175549" y="0"/>
            <a:ext cx="4882853" cy="7772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D9D9D9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Immersion</a:t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 rotWithShape="1">
          <a:blip r:embed="rId3">
            <a:alphaModFix/>
          </a:blip>
          <a:srcRect b="0" l="9033" r="0" t="0"/>
          <a:stretch/>
        </p:blipFill>
        <p:spPr>
          <a:xfrm>
            <a:off x="4755425" y="0"/>
            <a:ext cx="5302977" cy="7772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